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8"/>
  </p:notesMasterIdLst>
  <p:handoutMasterIdLst>
    <p:handoutMasterId r:id="rId29"/>
  </p:handoutMasterIdLst>
  <p:sldIdLst>
    <p:sldId id="258" r:id="rId3"/>
    <p:sldId id="261" r:id="rId4"/>
    <p:sldId id="264" r:id="rId5"/>
    <p:sldId id="265" r:id="rId6"/>
    <p:sldId id="266" r:id="rId7"/>
    <p:sldId id="267" r:id="rId8"/>
    <p:sldId id="268" r:id="rId9"/>
    <p:sldId id="269" r:id="rId10"/>
    <p:sldId id="270" r:id="rId11"/>
    <p:sldId id="271" r:id="rId12"/>
    <p:sldId id="272" r:id="rId13"/>
    <p:sldId id="286" r:id="rId14"/>
    <p:sldId id="273" r:id="rId15"/>
    <p:sldId id="287" r:id="rId16"/>
    <p:sldId id="274" r:id="rId17"/>
    <p:sldId id="275" r:id="rId18"/>
    <p:sldId id="276" r:id="rId19"/>
    <p:sldId id="277" r:id="rId20"/>
    <p:sldId id="278" r:id="rId21"/>
    <p:sldId id="279" r:id="rId22"/>
    <p:sldId id="280" r:id="rId23"/>
    <p:sldId id="281" r:id="rId24"/>
    <p:sldId id="282"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10E"/>
    <a:srgbClr val="8AD4DF"/>
    <a:srgbClr val="80A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06" y="-12"/>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28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85A51A-4494-466F-8EB0-E5BDCAFB396E}" type="datetimeFigureOut">
              <a:rPr lang="en-US" smtClean="0"/>
              <a:pPr/>
              <a:t>5/13/2014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65D576-93CF-49D9-868E-511AB0F5B5CC}" type="slidenum">
              <a:rPr lang="en-US" smtClean="0"/>
              <a:pPr/>
              <a:t>‹#›</a:t>
            </a:fld>
            <a:endParaRPr lang="en-US"/>
          </a:p>
        </p:txBody>
      </p:sp>
    </p:spTree>
    <p:extLst>
      <p:ext uri="{BB962C8B-B14F-4D97-AF65-F5344CB8AC3E}">
        <p14:creationId xmlns:p14="http://schemas.microsoft.com/office/powerpoint/2010/main" val="156840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35B40-037E-46D6-B76A-A50DD65A8CC2}"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13AB1-72D0-4E97-924A-5962EE08A20C}" type="slidenum">
              <a:rPr lang="en-US" smtClean="0"/>
              <a:pPr/>
              <a:t>‹#›</a:t>
            </a:fld>
            <a:endParaRPr lang="en-US"/>
          </a:p>
        </p:txBody>
      </p:sp>
    </p:spTree>
    <p:extLst>
      <p:ext uri="{BB962C8B-B14F-4D97-AF65-F5344CB8AC3E}">
        <p14:creationId xmlns:p14="http://schemas.microsoft.com/office/powerpoint/2010/main" val="303074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our combination and the benefits</a:t>
            </a:r>
            <a:endParaRPr lang="en-US" dirty="0"/>
          </a:p>
        </p:txBody>
      </p:sp>
      <p:sp>
        <p:nvSpPr>
          <p:cNvPr id="4" name="Slide Number Placeholder 3"/>
          <p:cNvSpPr>
            <a:spLocks noGrp="1"/>
          </p:cNvSpPr>
          <p:nvPr>
            <p:ph type="sldNum" sz="quarter" idx="10"/>
          </p:nvPr>
        </p:nvSpPr>
        <p:spPr/>
        <p:txBody>
          <a:bodyPr/>
          <a:lstStyle/>
          <a:p>
            <a:fld id="{647DDA28-7B2F-47F9-9293-020A8338E4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10</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11</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12</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13</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14</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15</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16</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17</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18</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19</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20</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21</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22</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23</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24</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25</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3</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4</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5</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6</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7</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8</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8DAD6-9D24-4B99-A69D-20E76229DC5A}" type="slidenum">
              <a:rPr lang="en-US"/>
              <a:pPr/>
              <a:t>9</a:t>
            </a:fld>
            <a:endParaRPr lang="en-US"/>
          </a:p>
        </p:txBody>
      </p:sp>
      <p:sp>
        <p:nvSpPr>
          <p:cNvPr id="322562" name="Rectangle 2"/>
          <p:cNvSpPr>
            <a:spLocks noGrp="1" noRot="1" noChangeAspect="1"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ppt background OD Cover update.jpg"/>
          <p:cNvPicPr>
            <a:picLocks noChangeAspect="1"/>
          </p:cNvPicPr>
          <p:nvPr userDrawn="1"/>
        </p:nvPicPr>
        <p:blipFill>
          <a:blip r:embed="rId2" cstate="print"/>
          <a:stretch>
            <a:fillRect/>
          </a:stretch>
        </p:blipFill>
        <p:spPr>
          <a:xfrm>
            <a:off x="0" y="0"/>
            <a:ext cx="9144000" cy="7086600"/>
          </a:xfrm>
          <a:prstGeom prst="rect">
            <a:avLst/>
          </a:prstGeom>
        </p:spPr>
      </p:pic>
      <p:sp>
        <p:nvSpPr>
          <p:cNvPr id="8" name="Rectangle 7"/>
          <p:cNvSpPr/>
          <p:nvPr userDrawn="1"/>
        </p:nvSpPr>
        <p:spPr>
          <a:xfrm>
            <a:off x="0" y="26670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33400" y="0"/>
            <a:ext cx="685800" cy="6858000"/>
          </a:xfrm>
          <a:prstGeom prst="rect">
            <a:avLst/>
          </a:prstGeom>
          <a:solidFill>
            <a:srgbClr val="8A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304800" cy="2667000"/>
          </a:xfrm>
          <a:prstGeom prst="rect">
            <a:avLst/>
          </a:prstGeom>
          <a:solidFill>
            <a:srgbClr val="D5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124200"/>
            <a:ext cx="9144000" cy="13716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371600" y="2971800"/>
            <a:ext cx="304800" cy="3886200"/>
          </a:xfrm>
          <a:prstGeom prst="rect">
            <a:avLst/>
          </a:prstGeom>
          <a:solidFill>
            <a:srgbClr val="D5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28800" y="3101975"/>
            <a:ext cx="7315200" cy="1470025"/>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Footer</a:t>
            </a:r>
            <a:endParaRPr lang="en-US"/>
          </a:p>
        </p:txBody>
      </p:sp>
      <p:sp>
        <p:nvSpPr>
          <p:cNvPr id="9" name="Slide Number Placeholder 8"/>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Footer</a:t>
            </a:r>
            <a:endParaRPr lang="en-US"/>
          </a:p>
        </p:txBody>
      </p:sp>
      <p:sp>
        <p:nvSpPr>
          <p:cNvPr id="5" name="Slide Number Placeholder 4"/>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Footer</a:t>
            </a:r>
            <a:endParaRPr lang="en-US"/>
          </a:p>
        </p:txBody>
      </p:sp>
      <p:sp>
        <p:nvSpPr>
          <p:cNvPr id="4" name="Slide Number Placeholder 3"/>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33400" y="6400800"/>
            <a:ext cx="2895600" cy="365125"/>
          </a:xfrm>
        </p:spPr>
        <p:txBody>
          <a:bodyPr/>
          <a:lstStyle>
            <a:lvl1pPr algn="l">
              <a:defRPr/>
            </a:lvl1pPr>
          </a:lstStyle>
          <a:p>
            <a:r>
              <a:rPr lang="en-US" smtClean="0"/>
              <a:t>Footer</a:t>
            </a:r>
            <a:endParaRPr lang="en-US" dirty="0"/>
          </a:p>
        </p:txBody>
      </p:sp>
      <p:sp>
        <p:nvSpPr>
          <p:cNvPr id="6" name="Slide Number Placeholder 5"/>
          <p:cNvSpPr>
            <a:spLocks noGrp="1"/>
          </p:cNvSpPr>
          <p:nvPr>
            <p:ph type="sldNum" sz="quarter" idx="12"/>
          </p:nvPr>
        </p:nvSpPr>
        <p:spPr>
          <a:xfrm>
            <a:off x="3429000" y="6400800"/>
            <a:ext cx="2133600" cy="365125"/>
          </a:xfrm>
        </p:spPr>
        <p:txBody>
          <a:bodyPr/>
          <a:lstStyle/>
          <a:p>
            <a:fld id="{F8C044A7-7D1C-4AEE-854C-FDF821BDD48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A1533498-364A-4E12-82E0-DF93203853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Footer</a:t>
            </a:r>
            <a:endParaRPr lang="en-US"/>
          </a:p>
        </p:txBody>
      </p:sp>
      <p:sp>
        <p:nvSpPr>
          <p:cNvPr id="9" name="Slide Number Placeholder 8"/>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Footer</a:t>
            </a:r>
            <a:endParaRPr lang="en-US"/>
          </a:p>
        </p:txBody>
      </p:sp>
      <p:sp>
        <p:nvSpPr>
          <p:cNvPr id="5" name="Slide Number Placeholder 4"/>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Footer</a:t>
            </a:r>
            <a:endParaRPr lang="en-US"/>
          </a:p>
        </p:txBody>
      </p:sp>
      <p:sp>
        <p:nvSpPr>
          <p:cNvPr id="4" name="Slide Number Placeholder 3"/>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F8C044A7-7D1C-4AEE-854C-FDF821BDD4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pt background OD Interior updated copy.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416675"/>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Footer</a:t>
            </a:r>
            <a:endParaRPr lang="en-US" dirty="0"/>
          </a:p>
        </p:txBody>
      </p:sp>
      <p:sp>
        <p:nvSpPr>
          <p:cNvPr id="6" name="Slide Number Placeholder 5"/>
          <p:cNvSpPr>
            <a:spLocks noGrp="1"/>
          </p:cNvSpPr>
          <p:nvPr>
            <p:ph type="sldNum" sz="quarter" idx="4"/>
          </p:nvPr>
        </p:nvSpPr>
        <p:spPr>
          <a:xfrm>
            <a:off x="35814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8C044A7-7D1C-4AEE-854C-FDF821BDD484}" type="slidenum">
              <a:rPr lang="en-US" smtClean="0"/>
              <a:pPr/>
              <a:t>‹#›</a:t>
            </a:fld>
            <a:endParaRPr lang="en-US" dirty="0"/>
          </a:p>
        </p:txBody>
      </p:sp>
      <p:sp>
        <p:nvSpPr>
          <p:cNvPr id="8" name="Rectangle 7"/>
          <p:cNvSpPr/>
          <p:nvPr userDrawn="1"/>
        </p:nvSpPr>
        <p:spPr>
          <a:xfrm>
            <a:off x="0" y="1219200"/>
            <a:ext cx="91440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5867400"/>
            <a:ext cx="9144000" cy="3048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 y="0"/>
            <a:ext cx="152400" cy="6858000"/>
          </a:xfrm>
          <a:prstGeom prst="rect">
            <a:avLst/>
          </a:prstGeom>
          <a:solidFill>
            <a:srgbClr val="8A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248400"/>
            <a:ext cx="9144000" cy="7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33498-364A-4E12-82E0-DF9320385356}" type="slidenum">
              <a:rPr lang="en-US" smtClean="0"/>
              <a:pPr/>
              <a:t>‹#›</a:t>
            </a:fld>
            <a:endParaRPr lang="en-US"/>
          </a:p>
        </p:txBody>
      </p:sp>
      <p:pic>
        <p:nvPicPr>
          <p:cNvPr id="9" name="Picture 8" descr="ppt background OD Interior updated copy.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X@odpk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52800"/>
            <a:ext cx="8077200" cy="1143000"/>
          </a:xfrm>
        </p:spPr>
        <p:txBody>
          <a:bodyPr>
            <a:normAutofit fontScale="90000"/>
          </a:bodyPr>
          <a:lstStyle/>
          <a:p>
            <a:pPr algn="ctr"/>
            <a:r>
              <a:rPr lang="en-US" sz="3200" dirty="0" smtClean="0"/>
              <a:t/>
            </a:r>
            <a:br>
              <a:rPr lang="en-US" sz="3200" dirty="0" smtClean="0"/>
            </a:br>
            <a:r>
              <a:rPr lang="en-US" sz="3200" dirty="0" smtClean="0"/>
              <a:t/>
            </a:r>
            <a:br>
              <a:rPr lang="en-US" sz="3200" dirty="0" smtClean="0"/>
            </a:br>
            <a:r>
              <a:rPr lang="en-US" sz="3200" b="1" dirty="0" smtClean="0"/>
              <a:t>Fiduciary Income Tax Planning Tips</a:t>
            </a:r>
            <a:br>
              <a:rPr lang="en-US" sz="3200" b="1" dirty="0" smtClean="0"/>
            </a:br>
            <a:r>
              <a:rPr lang="en-US" dirty="0">
                <a:solidFill>
                  <a:schemeClr val="tx2">
                    <a:lumMod val="50000"/>
                  </a:schemeClr>
                </a:solidFill>
                <a:latin typeface="Calibri" pitchFamily="34" charset="0"/>
                <a:cs typeface="Calibri" pitchFamily="34" charset="0"/>
              </a:rPr>
              <a:t/>
            </a:r>
            <a:br>
              <a:rPr lang="en-US" dirty="0">
                <a:solidFill>
                  <a:schemeClr val="tx2">
                    <a:lumMod val="50000"/>
                  </a:schemeClr>
                </a:solidFill>
                <a:latin typeface="Calibri" pitchFamily="34" charset="0"/>
                <a:cs typeface="Calibri" pitchFamily="34" charset="0"/>
              </a:rPr>
            </a:br>
            <a:endParaRPr lang="en-US" dirty="0">
              <a:solidFill>
                <a:schemeClr val="tx2">
                  <a:lumMod val="50000"/>
                </a:schemeClr>
              </a:solidFill>
              <a:latin typeface="Calibri" pitchFamily="34" charset="0"/>
              <a:cs typeface="Calibri" pitchFamily="34" charset="0"/>
            </a:endParaRPr>
          </a:p>
        </p:txBody>
      </p:sp>
      <p:sp>
        <p:nvSpPr>
          <p:cNvPr id="6" name="TextBox 5"/>
          <p:cNvSpPr txBox="1"/>
          <p:nvPr/>
        </p:nvSpPr>
        <p:spPr>
          <a:xfrm>
            <a:off x="1676400" y="4724400"/>
            <a:ext cx="3733800" cy="1477328"/>
          </a:xfrm>
          <a:prstGeom prst="rect">
            <a:avLst/>
          </a:prstGeom>
          <a:noFill/>
        </p:spPr>
        <p:txBody>
          <a:bodyPr wrap="square" rtlCol="0">
            <a:spAutoFit/>
          </a:bodyPr>
          <a:lstStyle/>
          <a:p>
            <a:r>
              <a:rPr lang="en-US" b="1" dirty="0" smtClean="0">
                <a:solidFill>
                  <a:schemeClr val="tx2">
                    <a:lumMod val="75000"/>
                  </a:schemeClr>
                </a:solidFill>
                <a:latin typeface="Calibri" pitchFamily="34" charset="0"/>
                <a:cs typeface="Calibri" pitchFamily="34" charset="0"/>
              </a:rPr>
              <a:t>Mary Parente, CPA, CGMA</a:t>
            </a:r>
            <a:endParaRPr lang="en-US" b="1" dirty="0">
              <a:solidFill>
                <a:schemeClr val="tx2">
                  <a:lumMod val="75000"/>
                </a:schemeClr>
              </a:solidFill>
              <a:latin typeface="Calibri" pitchFamily="34" charset="0"/>
              <a:cs typeface="Calibri" pitchFamily="34" charset="0"/>
            </a:endParaRPr>
          </a:p>
          <a:p>
            <a:r>
              <a:rPr lang="en-US" b="1" dirty="0" smtClean="0">
                <a:solidFill>
                  <a:schemeClr val="tx2">
                    <a:lumMod val="75000"/>
                  </a:schemeClr>
                </a:solidFill>
                <a:latin typeface="Calibri" pitchFamily="34" charset="0"/>
                <a:cs typeface="Calibri" pitchFamily="34" charset="0"/>
              </a:rPr>
              <a:t>Partner</a:t>
            </a:r>
            <a:endParaRPr lang="en-US" b="1" dirty="0">
              <a:solidFill>
                <a:schemeClr val="tx2">
                  <a:lumMod val="75000"/>
                </a:schemeClr>
              </a:solidFill>
              <a:latin typeface="Calibri" pitchFamily="34" charset="0"/>
              <a:cs typeface="Calibri" pitchFamily="34" charset="0"/>
            </a:endParaRPr>
          </a:p>
          <a:p>
            <a:r>
              <a:rPr lang="en-US" b="1" dirty="0" smtClean="0">
                <a:solidFill>
                  <a:schemeClr val="tx2">
                    <a:lumMod val="75000"/>
                  </a:schemeClr>
                </a:solidFill>
                <a:latin typeface="Calibri" pitchFamily="34" charset="0"/>
                <a:cs typeface="Calibri" pitchFamily="34" charset="0"/>
              </a:rPr>
              <a:t>Trust and Estate</a:t>
            </a:r>
            <a:endParaRPr lang="en-US" b="1" dirty="0">
              <a:solidFill>
                <a:schemeClr val="tx2">
                  <a:lumMod val="75000"/>
                </a:schemeClr>
              </a:solidFill>
              <a:latin typeface="Calibri" pitchFamily="34" charset="0"/>
              <a:cs typeface="Calibri" pitchFamily="34" charset="0"/>
            </a:endParaRPr>
          </a:p>
          <a:p>
            <a:r>
              <a:rPr lang="en-US" dirty="0" smtClean="0">
                <a:latin typeface="Calibri" pitchFamily="34" charset="0"/>
                <a:cs typeface="Calibri" pitchFamily="34" charset="0"/>
                <a:hlinkClick r:id="rId3"/>
              </a:rPr>
              <a:t>mparente@odpkf.com</a:t>
            </a:r>
            <a:r>
              <a:rPr lang="en-US" dirty="0" smtClean="0">
                <a:latin typeface="Calibri" pitchFamily="34" charset="0"/>
                <a:cs typeface="Calibri" pitchFamily="34" charset="0"/>
              </a:rPr>
              <a:t> </a:t>
            </a:r>
          </a:p>
          <a:p>
            <a:endParaRPr lang="en-US" dirty="0"/>
          </a:p>
        </p:txBody>
      </p:sp>
      <p:sp>
        <p:nvSpPr>
          <p:cNvPr id="9" name="TextBox 8"/>
          <p:cNvSpPr txBox="1"/>
          <p:nvPr/>
        </p:nvSpPr>
        <p:spPr>
          <a:xfrm>
            <a:off x="3429000" y="6248400"/>
            <a:ext cx="2209800" cy="369332"/>
          </a:xfrm>
          <a:prstGeom prst="rect">
            <a:avLst/>
          </a:prstGeom>
          <a:noFill/>
        </p:spPr>
        <p:txBody>
          <a:bodyPr wrap="square" rtlCol="0">
            <a:spAutoFit/>
          </a:bodyPr>
          <a:lstStyle/>
          <a:p>
            <a:pPr algn="ctr"/>
            <a:r>
              <a:rPr lang="en-US" b="1" dirty="0" smtClean="0">
                <a:solidFill>
                  <a:schemeClr val="tx2">
                    <a:lumMod val="75000"/>
                  </a:schemeClr>
                </a:solidFill>
              </a:rPr>
              <a:t>May 16, 2014</a:t>
            </a:r>
            <a:endParaRPr lang="en-US"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Types of Deductions</a:t>
            </a:r>
            <a:endParaRPr lang="en-US"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Administration Expense</a:t>
            </a:r>
          </a:p>
          <a:p>
            <a:pPr>
              <a:buNone/>
            </a:pPr>
            <a:endParaRPr lang="en-US" sz="1000" dirty="0" smtClean="0"/>
          </a:p>
          <a:p>
            <a:pPr lvl="1"/>
            <a:r>
              <a:rPr lang="en-US" sz="2200" dirty="0" smtClean="0"/>
              <a:t>Fiduciary Fees (line 12)</a:t>
            </a:r>
          </a:p>
          <a:p>
            <a:pPr lvl="1"/>
            <a:r>
              <a:rPr lang="en-US" sz="2200" dirty="0" smtClean="0"/>
              <a:t>Attorney and accounting (line 14)</a:t>
            </a:r>
          </a:p>
          <a:p>
            <a:pPr lvl="1"/>
            <a:r>
              <a:rPr lang="en-US" sz="2200" dirty="0" smtClean="0"/>
              <a:t>Other deductions not subject to 2% (line 15a)</a:t>
            </a:r>
          </a:p>
          <a:p>
            <a:pPr lvl="2"/>
            <a:r>
              <a:rPr lang="en-US" sz="2000" dirty="0" smtClean="0"/>
              <a:t>Costs incurred during administration of estate that would not have been incurred if the property were not held in estate, for example</a:t>
            </a:r>
          </a:p>
          <a:p>
            <a:pPr lvl="3"/>
            <a:r>
              <a:rPr lang="en-US" sz="1800" dirty="0" smtClean="0"/>
              <a:t>Probate costs,</a:t>
            </a:r>
          </a:p>
          <a:p>
            <a:pPr lvl="3"/>
            <a:r>
              <a:rPr lang="en-US" sz="1800" dirty="0" smtClean="0"/>
              <a:t>Investment fees</a:t>
            </a:r>
          </a:p>
          <a:p>
            <a:pPr lvl="3"/>
            <a:r>
              <a:rPr lang="en-US" sz="1800" dirty="0" smtClean="0"/>
              <a:t>Appraisal costs </a:t>
            </a:r>
          </a:p>
          <a:p>
            <a:pPr lvl="1"/>
            <a:r>
              <a:rPr lang="en-US" sz="2200" dirty="0" smtClean="0"/>
              <a:t>Subject of substantial controversy</a:t>
            </a:r>
          </a:p>
          <a:p>
            <a:pPr>
              <a:buNone/>
            </a:pPr>
            <a:r>
              <a:rPr lang="en-US" sz="2400" dirty="0" smtClean="0"/>
              <a:t> </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Types of Deductions</a:t>
            </a:r>
            <a:endParaRPr lang="en-US"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FINAL REGS ISSUED 5/9/14</a:t>
            </a:r>
          </a:p>
          <a:p>
            <a:pPr>
              <a:buNone/>
            </a:pPr>
            <a:endParaRPr lang="en-US" sz="1000" dirty="0" smtClean="0"/>
          </a:p>
          <a:p>
            <a:pPr lvl="1"/>
            <a:r>
              <a:rPr lang="en-US" sz="2000" dirty="0" smtClean="0"/>
              <a:t>Applies to tax years beginning after issue date </a:t>
            </a:r>
          </a:p>
          <a:p>
            <a:pPr lvl="1">
              <a:buNone/>
            </a:pPr>
            <a:endParaRPr lang="en-US" sz="1000" dirty="0" smtClean="0"/>
          </a:p>
          <a:p>
            <a:pPr lvl="1"/>
            <a:r>
              <a:rPr lang="en-US" sz="2000" dirty="0" smtClean="0"/>
              <a:t>Retains the requirement that certain fees be unbundled</a:t>
            </a:r>
          </a:p>
          <a:p>
            <a:pPr lvl="1">
              <a:buNone/>
            </a:pPr>
            <a:endParaRPr lang="en-US" sz="1000" dirty="0" smtClean="0"/>
          </a:p>
          <a:p>
            <a:pPr lvl="1"/>
            <a:r>
              <a:rPr lang="en-US" sz="2000" dirty="0" smtClean="0"/>
              <a:t>Deductible to the extent it exceeds the fee generally charged to an individual investor, where the excess is attributable to an unusual investment objective of the estate or to the need for a specialized balancing of the interest of various parties such that a reasonable comparison with individual investors would be improper.   </a:t>
            </a:r>
          </a:p>
          <a:p>
            <a:pPr lvl="1">
              <a:buNone/>
            </a:pPr>
            <a:endParaRPr lang="en-US" sz="1000" dirty="0" smtClean="0"/>
          </a:p>
          <a:p>
            <a:pPr lvl="1"/>
            <a:r>
              <a:rPr lang="en-US" sz="2000" dirty="0" smtClean="0"/>
              <a:t>Specifically includes appraisal fees and other probate fees as not subject to 2%</a:t>
            </a:r>
          </a:p>
          <a:p>
            <a:pPr>
              <a:buNone/>
            </a:pPr>
            <a:r>
              <a:rPr lang="en-US" sz="2400" dirty="0" smtClean="0"/>
              <a:t> </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Types of Deductions</a:t>
            </a:r>
            <a:endParaRPr lang="en-US"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Deductions Subject to 2% </a:t>
            </a:r>
          </a:p>
          <a:p>
            <a:pPr>
              <a:buNone/>
            </a:pPr>
            <a:endParaRPr lang="en-US" sz="1000" u="sng" dirty="0" smtClean="0"/>
          </a:p>
          <a:p>
            <a:pPr lvl="1"/>
            <a:r>
              <a:rPr lang="en-US" sz="2200" dirty="0" smtClean="0"/>
              <a:t>Deductible to the extent they exceed 2% AGE</a:t>
            </a:r>
          </a:p>
          <a:p>
            <a:pPr lvl="1"/>
            <a:r>
              <a:rPr lang="en-US" sz="2200" dirty="0" smtClean="0"/>
              <a:t>Similar to individuals but calculated differently</a:t>
            </a:r>
          </a:p>
          <a:p>
            <a:pPr lvl="1"/>
            <a:r>
              <a:rPr lang="en-US" sz="2200" dirty="0" smtClean="0"/>
              <a:t>Interrelated calculation best left to software </a:t>
            </a:r>
          </a:p>
          <a:p>
            <a:pPr lvl="1"/>
            <a:r>
              <a:rPr lang="en-US" sz="2200" dirty="0" smtClean="0"/>
              <a:t>Examples:</a:t>
            </a:r>
          </a:p>
          <a:p>
            <a:pPr lvl="2"/>
            <a:r>
              <a:rPr lang="en-US" sz="2000" dirty="0" smtClean="0"/>
              <a:t>Investment advisory fees,</a:t>
            </a:r>
          </a:p>
          <a:p>
            <a:pPr lvl="2"/>
            <a:r>
              <a:rPr lang="en-US" sz="2000" dirty="0" smtClean="0"/>
              <a:t>Maintenance and preservation expenses</a:t>
            </a:r>
          </a:p>
          <a:p>
            <a:pPr>
              <a:buNone/>
            </a:pPr>
            <a:r>
              <a:rPr lang="en-US" sz="2400" dirty="0" smtClean="0"/>
              <a:t> </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Special Deduction</a:t>
            </a:r>
            <a:endParaRPr lang="en-US"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Income Distribution Deduction</a:t>
            </a:r>
          </a:p>
          <a:p>
            <a:pPr lvl="1"/>
            <a:r>
              <a:rPr lang="en-US" sz="2200" dirty="0" smtClean="0"/>
              <a:t>Does not exist in other entities subject to Federal Taxation (except trusts)</a:t>
            </a:r>
          </a:p>
          <a:p>
            <a:pPr lvl="1"/>
            <a:r>
              <a:rPr lang="en-US" sz="2200" dirty="0" smtClean="0"/>
              <a:t>Based on the Distributable Net Income of the Estate</a:t>
            </a:r>
          </a:p>
          <a:p>
            <a:pPr lvl="1"/>
            <a:r>
              <a:rPr lang="en-US" sz="2200" dirty="0" smtClean="0"/>
              <a:t>Computation on Form 1041, page 2, Schedule B (illustration)</a:t>
            </a:r>
          </a:p>
          <a:p>
            <a:pPr lvl="1"/>
            <a:r>
              <a:rPr lang="en-US" sz="2200" dirty="0" smtClean="0"/>
              <a:t>Mechanism to determine income available for distribution</a:t>
            </a:r>
          </a:p>
          <a:p>
            <a:pPr lvl="2"/>
            <a:r>
              <a:rPr lang="en-US" sz="2000" dirty="0" smtClean="0"/>
              <a:t>Excludes capital gain</a:t>
            </a:r>
          </a:p>
          <a:p>
            <a:pPr lvl="2"/>
            <a:r>
              <a:rPr lang="en-US" sz="2000" dirty="0" smtClean="0"/>
              <a:t>Includes tax exempt income </a:t>
            </a:r>
          </a:p>
          <a:p>
            <a:pPr lvl="1"/>
            <a:r>
              <a:rPr lang="en-US" sz="2200" dirty="0" smtClean="0"/>
              <a:t>Source of K-1 to beneficiaries</a:t>
            </a:r>
          </a:p>
          <a:p>
            <a:pPr lvl="1"/>
            <a:r>
              <a:rPr lang="en-US" sz="2200" dirty="0" smtClean="0"/>
              <a:t>Usually residuary beneficiaries receive K-1</a:t>
            </a:r>
          </a:p>
          <a:p>
            <a:pPr lvl="1"/>
            <a:r>
              <a:rPr lang="en-US" sz="2200" dirty="0" smtClean="0"/>
              <a:t>Beneficiaries who receive specific bequests excluded since they do not share in the income/expense of estate</a:t>
            </a:r>
          </a:p>
          <a:p>
            <a:pPr>
              <a:buNone/>
            </a:pPr>
            <a:r>
              <a:rPr lang="en-US" sz="2400" dirty="0" smtClean="0"/>
              <a:t> </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Form 1041, Page 2</a:t>
            </a:r>
            <a:endParaRPr lang="en-US" dirty="0"/>
          </a:p>
        </p:txBody>
      </p:sp>
      <p:sp>
        <p:nvSpPr>
          <p:cNvPr id="8" name="Slide Number Placeholder 7"/>
          <p:cNvSpPr>
            <a:spLocks noGrp="1"/>
          </p:cNvSpPr>
          <p:nvPr>
            <p:ph type="sldNum" sz="quarter" idx="12"/>
          </p:nvPr>
        </p:nvSpPr>
        <p:spPr/>
        <p:txBody>
          <a:bodyPr/>
          <a:lstStyle/>
          <a:p>
            <a:fld id="{F8C044A7-7D1C-4AEE-854C-FDF821BDD484}" type="slidenum">
              <a:rPr lang="en-US" smtClean="0"/>
              <a:pPr/>
              <a:t>14</a:t>
            </a:fld>
            <a:endParaRPr lang="en-US" dirty="0"/>
          </a:p>
        </p:txBody>
      </p:sp>
      <p:pic>
        <p:nvPicPr>
          <p:cNvPr id="2" name="Picture 2"/>
          <p:cNvPicPr>
            <a:picLocks noChangeAspect="1" noChangeArrowheads="1"/>
          </p:cNvPicPr>
          <p:nvPr/>
        </p:nvPicPr>
        <p:blipFill>
          <a:blip r:embed="rId3" cstate="print"/>
          <a:srcRect/>
          <a:stretch>
            <a:fillRect/>
          </a:stretch>
        </p:blipFill>
        <p:spPr bwMode="auto">
          <a:xfrm>
            <a:off x="1295400" y="1295400"/>
            <a:ext cx="675322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678363"/>
          </a:xfrm>
          <a:noFill/>
          <a:ln/>
        </p:spPr>
        <p:txBody>
          <a:bodyPr>
            <a:noAutofit/>
          </a:bodyPr>
          <a:lstStyle/>
          <a:p>
            <a:pPr>
              <a:buNone/>
            </a:pPr>
            <a:r>
              <a:rPr lang="en-US" sz="2200" u="sng" dirty="0" smtClean="0"/>
              <a:t>Choosing Fiscal Year</a:t>
            </a:r>
          </a:p>
          <a:p>
            <a:pPr lvl="1"/>
            <a:r>
              <a:rPr lang="en-US" sz="2000" dirty="0" smtClean="0"/>
              <a:t>Option to report on any month end </a:t>
            </a:r>
          </a:p>
          <a:p>
            <a:pPr lvl="1"/>
            <a:r>
              <a:rPr lang="en-US" sz="2000" dirty="0" smtClean="0"/>
              <a:t>Caveat – 1</a:t>
            </a:r>
            <a:r>
              <a:rPr lang="en-US" sz="2000" baseline="30000" dirty="0" smtClean="0"/>
              <a:t>st</a:t>
            </a:r>
            <a:r>
              <a:rPr lang="en-US" sz="2000" dirty="0" smtClean="0"/>
              <a:t> year cannot be more than 12 months</a:t>
            </a:r>
          </a:p>
          <a:p>
            <a:pPr lvl="1"/>
            <a:r>
              <a:rPr lang="en-US" sz="2000" smtClean="0"/>
              <a:t>Used </a:t>
            </a:r>
            <a:r>
              <a:rPr lang="en-US" sz="2000" dirty="0" smtClean="0"/>
              <a:t>to defer income, e.g.</a:t>
            </a:r>
          </a:p>
          <a:p>
            <a:pPr lvl="2"/>
            <a:r>
              <a:rPr lang="en-US" sz="1800" dirty="0" smtClean="0"/>
              <a:t>11/30/13 estate year end  - removes 12/31/13 K-1 (from a flow through entity) from estate and defers to 11/30/14 estate income tax return</a:t>
            </a:r>
          </a:p>
          <a:p>
            <a:pPr lvl="2"/>
            <a:r>
              <a:rPr lang="en-US" sz="1800" dirty="0" smtClean="0"/>
              <a:t>Fiscal year beginning 2/1/14 ending 1/31/15 defers income (assuming distribution to beneficiary)  reporting of beneficiary to 2015</a:t>
            </a:r>
          </a:p>
          <a:p>
            <a:pPr lvl="2">
              <a:buNone/>
            </a:pPr>
            <a:endParaRPr lang="en-US" sz="800" dirty="0" smtClean="0"/>
          </a:p>
          <a:p>
            <a:pPr>
              <a:buNone/>
            </a:pPr>
            <a:r>
              <a:rPr lang="en-US" sz="2200" u="sng" dirty="0" smtClean="0"/>
              <a:t>Inclusion of Revocable Trust with Estate Income Tax Return</a:t>
            </a:r>
          </a:p>
          <a:p>
            <a:pPr lvl="1"/>
            <a:r>
              <a:rPr lang="en-US" sz="1950" dirty="0" smtClean="0"/>
              <a:t>a.k.a. Section 645 Election</a:t>
            </a:r>
          </a:p>
          <a:p>
            <a:pPr lvl="1"/>
            <a:r>
              <a:rPr lang="en-US" sz="1950" dirty="0" smtClean="0"/>
              <a:t>Ability to use fiscal year for trust activity</a:t>
            </a:r>
          </a:p>
          <a:p>
            <a:pPr lvl="1"/>
            <a:r>
              <a:rPr lang="en-US" sz="1950" dirty="0" smtClean="0"/>
              <a:t>Reduces administrative burden of filing two income tax returns</a:t>
            </a:r>
          </a:p>
          <a:p>
            <a:pPr lvl="1"/>
            <a:r>
              <a:rPr lang="en-US" sz="1950" dirty="0" smtClean="0"/>
              <a:t>Lasts two years beyond decedent’s DOD (longer if filing 706)</a:t>
            </a:r>
          </a:p>
          <a:p>
            <a:pPr>
              <a:buNone/>
            </a:pPr>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648200"/>
          </a:xfrm>
          <a:noFill/>
          <a:ln/>
        </p:spPr>
        <p:txBody>
          <a:bodyPr>
            <a:noAutofit/>
          </a:bodyPr>
          <a:lstStyle/>
          <a:p>
            <a:pPr>
              <a:buNone/>
            </a:pPr>
            <a:r>
              <a:rPr lang="en-US" sz="2200" u="sng" dirty="0" smtClean="0"/>
              <a:t>65 Day Election</a:t>
            </a:r>
          </a:p>
          <a:p>
            <a:pPr lvl="1"/>
            <a:r>
              <a:rPr lang="en-US" sz="2000" dirty="0" smtClean="0"/>
              <a:t>Ability to treat any distribution made within first 65 days of estate tax year as having been made in the prior year</a:t>
            </a:r>
          </a:p>
          <a:p>
            <a:pPr lvl="1"/>
            <a:r>
              <a:rPr lang="en-US" sz="2000" dirty="0" smtClean="0"/>
              <a:t>Beneficial to beneficiaries in lower tax brackets than estate (probably every beneficiary)</a:t>
            </a:r>
          </a:p>
          <a:p>
            <a:pPr lvl="1"/>
            <a:r>
              <a:rPr lang="en-US" sz="2000" dirty="0" smtClean="0"/>
              <a:t>Checkbox election</a:t>
            </a:r>
          </a:p>
          <a:p>
            <a:pPr lvl="1"/>
            <a:r>
              <a:rPr lang="en-US" sz="2000" dirty="0" smtClean="0"/>
              <a:t>Can reduce “surprise” income in the estate </a:t>
            </a:r>
          </a:p>
          <a:p>
            <a:pPr>
              <a:buNone/>
            </a:pPr>
            <a:r>
              <a:rPr lang="en-US" sz="2200" u="sng" dirty="0" smtClean="0"/>
              <a:t>Final Estate Income Tax Return</a:t>
            </a:r>
          </a:p>
          <a:p>
            <a:pPr lvl="1"/>
            <a:r>
              <a:rPr lang="en-US" sz="2000" dirty="0" smtClean="0"/>
              <a:t>Defer expenses that exceed income to final year – Why?</a:t>
            </a:r>
          </a:p>
          <a:p>
            <a:pPr lvl="1"/>
            <a:r>
              <a:rPr lang="en-US" sz="2000" dirty="0" smtClean="0"/>
              <a:t>Final year excess deductions pass out to beneficiaries</a:t>
            </a:r>
          </a:p>
          <a:p>
            <a:pPr lvl="1"/>
            <a:r>
              <a:rPr lang="en-US" sz="2000" dirty="0" smtClean="0"/>
              <a:t>Capital losses and NOL’s also pass out to beneficiaries</a:t>
            </a:r>
          </a:p>
          <a:p>
            <a:pPr lvl="1"/>
            <a:r>
              <a:rPr lang="en-US" sz="1952" dirty="0" smtClean="0"/>
              <a:t>Suspended PAL’s (if any) increase basis of assets distributed to beneficiaries </a:t>
            </a:r>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525963"/>
          </a:xfrm>
          <a:noFill/>
          <a:ln/>
        </p:spPr>
        <p:txBody>
          <a:bodyPr>
            <a:noAutofit/>
          </a:bodyPr>
          <a:lstStyle/>
          <a:p>
            <a:pPr>
              <a:buNone/>
            </a:pPr>
            <a:r>
              <a:rPr lang="en-US" sz="2400" u="sng" dirty="0" smtClean="0"/>
              <a:t>Basis of Assets</a:t>
            </a:r>
          </a:p>
          <a:p>
            <a:pPr lvl="1"/>
            <a:r>
              <a:rPr lang="en-US" sz="2200" dirty="0" smtClean="0"/>
              <a:t>Stepped up on Date of Death (or Alternate Valuation Date)</a:t>
            </a:r>
          </a:p>
          <a:p>
            <a:pPr lvl="2"/>
            <a:r>
              <a:rPr lang="en-US" sz="2000" dirty="0" smtClean="0"/>
              <a:t>Rarely results in significant gain – ask the question if not the case</a:t>
            </a:r>
          </a:p>
          <a:p>
            <a:pPr lvl="2"/>
            <a:r>
              <a:rPr lang="en-US" sz="2000" dirty="0" smtClean="0"/>
              <a:t>Exception – 2010 estate electing modified carryover and holding period</a:t>
            </a:r>
          </a:p>
          <a:p>
            <a:pPr lvl="1"/>
            <a:r>
              <a:rPr lang="en-US" sz="2200" dirty="0" smtClean="0"/>
              <a:t>Long-Term Gain treatment regardless of when purchased by decedent</a:t>
            </a:r>
          </a:p>
          <a:p>
            <a:pPr lvl="1"/>
            <a:r>
              <a:rPr lang="en-US" sz="2200" dirty="0" smtClean="0"/>
              <a:t>Communication with broker a must to correct basis on all assets sold or eventually distributed to beneficiaries!!!!!!</a:t>
            </a:r>
          </a:p>
          <a:p>
            <a:pPr lvl="1"/>
            <a:r>
              <a:rPr lang="en-US" sz="2200" dirty="0" smtClean="0"/>
              <a:t>Sale of personal residence – capital loss treatment</a:t>
            </a:r>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525963"/>
          </a:xfrm>
          <a:noFill/>
          <a:ln/>
        </p:spPr>
        <p:txBody>
          <a:bodyPr>
            <a:noAutofit/>
          </a:bodyPr>
          <a:lstStyle/>
          <a:p>
            <a:pPr>
              <a:buNone/>
            </a:pPr>
            <a:r>
              <a:rPr lang="en-US" sz="2400" u="sng" dirty="0" smtClean="0"/>
              <a:t>Estate Tax Deduction for (IRD)</a:t>
            </a:r>
          </a:p>
          <a:p>
            <a:pPr lvl="1"/>
            <a:r>
              <a:rPr lang="en-US" sz="2000" dirty="0" err="1" smtClean="0"/>
              <a:t>a.k.a</a:t>
            </a:r>
            <a:r>
              <a:rPr lang="en-US" sz="2000" dirty="0" smtClean="0"/>
              <a:t> 691( c ) deduction or the double tax</a:t>
            </a:r>
          </a:p>
          <a:p>
            <a:pPr lvl="1"/>
            <a:r>
              <a:rPr lang="en-US" sz="2000" dirty="0" smtClean="0"/>
              <a:t>Less frequent application due to increased estate exemption amount</a:t>
            </a:r>
          </a:p>
          <a:p>
            <a:pPr lvl="1"/>
            <a:r>
              <a:rPr lang="en-US" sz="2000" dirty="0" smtClean="0"/>
              <a:t>Applies to assets that do not receive a step up at death (or IRD assets)  included in estate return and taxable when received by the estate (or directly by beneficiary)</a:t>
            </a:r>
          </a:p>
          <a:p>
            <a:pPr lvl="2"/>
            <a:r>
              <a:rPr lang="en-US" sz="1600" dirty="0" smtClean="0"/>
              <a:t>Wages of decedent</a:t>
            </a:r>
          </a:p>
          <a:p>
            <a:pPr lvl="2"/>
            <a:r>
              <a:rPr lang="en-US" sz="1600" dirty="0" smtClean="0"/>
              <a:t>IRA’s, 401K</a:t>
            </a:r>
          </a:p>
          <a:p>
            <a:pPr lvl="2"/>
            <a:r>
              <a:rPr lang="en-US" sz="1600" dirty="0" smtClean="0"/>
              <a:t>Dividends declared prior to death but paid after death</a:t>
            </a:r>
          </a:p>
          <a:p>
            <a:pPr lvl="2"/>
            <a:r>
              <a:rPr lang="en-US" sz="1600" dirty="0" smtClean="0"/>
              <a:t>Installment Note </a:t>
            </a:r>
          </a:p>
          <a:p>
            <a:pPr lvl="1"/>
            <a:r>
              <a:rPr lang="en-US" sz="2000" dirty="0" smtClean="0"/>
              <a:t>Deduction of estate tax paid against income included on fiduciary or beneficiary’s income tax return.  </a:t>
            </a:r>
          </a:p>
          <a:p>
            <a:pPr lvl="2"/>
            <a:r>
              <a:rPr lang="en-US" sz="1600" dirty="0" smtClean="0"/>
              <a:t>Must be communicated by estate tax preparer to professionals preparing the fiduciary income tax return and the beneficiary income tax return.</a:t>
            </a:r>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525963"/>
          </a:xfrm>
          <a:noFill/>
          <a:ln/>
        </p:spPr>
        <p:txBody>
          <a:bodyPr>
            <a:noAutofit/>
          </a:bodyPr>
          <a:lstStyle/>
          <a:p>
            <a:pPr>
              <a:buNone/>
            </a:pPr>
            <a:r>
              <a:rPr lang="en-US" sz="2400" u="sng" dirty="0" smtClean="0"/>
              <a:t>DRD (Deduction in Respect of Decedent)</a:t>
            </a:r>
          </a:p>
          <a:p>
            <a:pPr lvl="1"/>
            <a:r>
              <a:rPr lang="en-US" sz="2200" dirty="0" smtClean="0"/>
              <a:t>Double Deduction Benefit (Form 706 and Form 1041)</a:t>
            </a:r>
          </a:p>
          <a:p>
            <a:pPr lvl="1"/>
            <a:r>
              <a:rPr lang="en-US" sz="2200" dirty="0" smtClean="0"/>
              <a:t>Must be a liability at decedent’s DOD</a:t>
            </a:r>
          </a:p>
          <a:p>
            <a:pPr lvl="1"/>
            <a:r>
              <a:rPr lang="en-US" sz="2200" dirty="0" smtClean="0"/>
              <a:t>Can be determinable with certainty and will be paid</a:t>
            </a:r>
          </a:p>
          <a:p>
            <a:pPr lvl="1"/>
            <a:r>
              <a:rPr lang="en-US" sz="2200" dirty="0" smtClean="0"/>
              <a:t>Decedent was liable</a:t>
            </a:r>
          </a:p>
          <a:p>
            <a:pPr lvl="1"/>
            <a:r>
              <a:rPr lang="en-US" sz="2200" dirty="0" smtClean="0"/>
              <a:t>Examples:</a:t>
            </a:r>
          </a:p>
          <a:p>
            <a:pPr lvl="2"/>
            <a:r>
              <a:rPr lang="en-US" sz="2000" dirty="0" smtClean="0"/>
              <a:t>Business Expenses</a:t>
            </a:r>
          </a:p>
          <a:p>
            <a:pPr lvl="2"/>
            <a:r>
              <a:rPr lang="en-US" sz="2000" dirty="0" smtClean="0"/>
              <a:t>Interest Expense</a:t>
            </a:r>
          </a:p>
          <a:p>
            <a:pPr lvl="2"/>
            <a:r>
              <a:rPr lang="en-US" sz="2000" dirty="0" smtClean="0"/>
              <a:t>Taxes – Income and Real Estate</a:t>
            </a:r>
          </a:p>
          <a:p>
            <a:pPr lvl="2"/>
            <a:r>
              <a:rPr lang="en-US" sz="2000" dirty="0" smtClean="0"/>
              <a:t>Investment Expenses</a:t>
            </a:r>
          </a:p>
          <a:p>
            <a:pPr lvl="2"/>
            <a:r>
              <a:rPr lang="en-US" sz="2000" dirty="0" smtClean="0"/>
              <a:t>% Depletion</a:t>
            </a: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rmAutofit/>
          </a:bodyPr>
          <a:lstStyle/>
          <a:p>
            <a:r>
              <a:rPr lang="en-US" dirty="0" smtClean="0"/>
              <a:t>Topics We’ll Cover</a:t>
            </a:r>
            <a:endParaRPr lang="en-US" dirty="0"/>
          </a:p>
        </p:txBody>
      </p:sp>
      <p:sp>
        <p:nvSpPr>
          <p:cNvPr id="12299" name="Rectangle 11"/>
          <p:cNvSpPr>
            <a:spLocks noGrp="1" noChangeArrowheads="1"/>
          </p:cNvSpPr>
          <p:nvPr>
            <p:ph type="body" idx="1"/>
          </p:nvPr>
        </p:nvSpPr>
        <p:spPr>
          <a:xfrm>
            <a:off x="533400" y="1219200"/>
            <a:ext cx="8382000" cy="4525963"/>
          </a:xfrm>
          <a:noFill/>
          <a:ln/>
        </p:spPr>
        <p:txBody>
          <a:bodyPr>
            <a:noAutofit/>
          </a:bodyPr>
          <a:lstStyle/>
          <a:p>
            <a:r>
              <a:rPr lang="en-US" sz="2200" dirty="0" smtClean="0"/>
              <a:t>Current Tax Schematic</a:t>
            </a:r>
          </a:p>
          <a:p>
            <a:r>
              <a:rPr lang="en-US" sz="2200" dirty="0" smtClean="0"/>
              <a:t>Allowable Expenses</a:t>
            </a:r>
          </a:p>
          <a:p>
            <a:r>
              <a:rPr lang="en-US" sz="2200" dirty="0" smtClean="0"/>
              <a:t>Deferring Income/Accelerating Deductions</a:t>
            </a:r>
          </a:p>
          <a:p>
            <a:pPr lvl="1"/>
            <a:r>
              <a:rPr lang="en-US" sz="2000" dirty="0" smtClean="0"/>
              <a:t>Choice of Fiscal Year</a:t>
            </a:r>
          </a:p>
          <a:p>
            <a:pPr lvl="1"/>
            <a:r>
              <a:rPr lang="en-US" sz="2000" dirty="0" smtClean="0"/>
              <a:t>IRC Section 645 election</a:t>
            </a:r>
          </a:p>
          <a:p>
            <a:pPr lvl="1"/>
            <a:r>
              <a:rPr lang="en-US" sz="2000" dirty="0" smtClean="0"/>
              <a:t>65 Day Election</a:t>
            </a:r>
          </a:p>
          <a:p>
            <a:pPr lvl="1"/>
            <a:r>
              <a:rPr lang="en-US" sz="2000" dirty="0" smtClean="0"/>
              <a:t>Final Year</a:t>
            </a:r>
          </a:p>
          <a:p>
            <a:r>
              <a:rPr lang="en-US" sz="2200" dirty="0" smtClean="0"/>
              <a:t>Basis of Assets Transferred/Sold</a:t>
            </a:r>
          </a:p>
          <a:p>
            <a:r>
              <a:rPr lang="en-US" sz="2200" dirty="0" smtClean="0"/>
              <a:t>Estate Tax Deduction (IRD)</a:t>
            </a:r>
          </a:p>
          <a:p>
            <a:r>
              <a:rPr lang="en-US" sz="2200" dirty="0" smtClean="0"/>
              <a:t>DRD – Double Deduction</a:t>
            </a:r>
          </a:p>
          <a:p>
            <a:r>
              <a:rPr lang="en-US" sz="2200" dirty="0" smtClean="0"/>
              <a:t>New on the Horizon</a:t>
            </a: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219200"/>
            <a:ext cx="8458200" cy="4525963"/>
          </a:xfrm>
          <a:noFill/>
          <a:ln/>
        </p:spPr>
        <p:txBody>
          <a:bodyPr>
            <a:noAutofit/>
          </a:bodyPr>
          <a:lstStyle/>
          <a:p>
            <a:pPr>
              <a:buNone/>
            </a:pPr>
            <a:r>
              <a:rPr lang="en-US" sz="2400" u="sng" dirty="0" smtClean="0"/>
              <a:t>Estimated Taxes </a:t>
            </a:r>
          </a:p>
          <a:p>
            <a:pPr>
              <a:buNone/>
            </a:pPr>
            <a:endParaRPr lang="en-US" sz="2400" u="sng" dirty="0" smtClean="0"/>
          </a:p>
          <a:p>
            <a:r>
              <a:rPr lang="en-US" sz="2400" dirty="0" smtClean="0"/>
              <a:t>Estimated taxes not required until two years after estate commences (2015 for an estate beginning in 2013)</a:t>
            </a:r>
          </a:p>
          <a:p>
            <a:pPr>
              <a:buNone/>
            </a:pPr>
            <a:endParaRPr lang="en-US" sz="2400" dirty="0" smtClean="0"/>
          </a:p>
          <a:p>
            <a:r>
              <a:rPr lang="en-US" sz="2400" dirty="0" smtClean="0"/>
              <a:t>In final year of estate, 1041-T to allocate to beneficiaries (must be filed within 65 days of year-end); otherwise will need to file for refund.</a:t>
            </a:r>
          </a:p>
          <a:p>
            <a:pPr lvl="2"/>
            <a:endParaRPr lang="en-US" sz="2000" dirty="0" smtClean="0"/>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Planning Opportunities</a:t>
            </a:r>
            <a:endParaRPr lang="en-US" dirty="0"/>
          </a:p>
        </p:txBody>
      </p:sp>
      <p:sp>
        <p:nvSpPr>
          <p:cNvPr id="12299" name="Rectangle 11"/>
          <p:cNvSpPr>
            <a:spLocks noGrp="1" noChangeArrowheads="1"/>
          </p:cNvSpPr>
          <p:nvPr>
            <p:ph type="body" idx="1"/>
          </p:nvPr>
        </p:nvSpPr>
        <p:spPr>
          <a:xfrm>
            <a:off x="533400" y="1371600"/>
            <a:ext cx="8458200" cy="4525963"/>
          </a:xfrm>
          <a:noFill/>
          <a:ln/>
        </p:spPr>
        <p:txBody>
          <a:bodyPr>
            <a:noAutofit/>
          </a:bodyPr>
          <a:lstStyle/>
          <a:p>
            <a:pPr>
              <a:buNone/>
            </a:pPr>
            <a:r>
              <a:rPr lang="en-US" sz="2400" u="sng" dirty="0" smtClean="0"/>
              <a:t>Allocation of Administration Expenses to form 706 vs. Form 1041</a:t>
            </a:r>
          </a:p>
          <a:p>
            <a:pPr>
              <a:buNone/>
            </a:pPr>
            <a:endParaRPr lang="en-US" sz="2400" u="sng" dirty="0" smtClean="0"/>
          </a:p>
          <a:p>
            <a:pPr>
              <a:buNone/>
            </a:pPr>
            <a:r>
              <a:rPr lang="en-US" sz="2400" u="sng" dirty="0" smtClean="0"/>
              <a:t>Strategy</a:t>
            </a:r>
          </a:p>
          <a:p>
            <a:pPr lvl="1"/>
            <a:r>
              <a:rPr lang="en-US" sz="2200" dirty="0" smtClean="0"/>
              <a:t>Allocate expense to return with higher marginal tax rate</a:t>
            </a:r>
          </a:p>
          <a:p>
            <a:pPr lvl="1">
              <a:buNone/>
            </a:pPr>
            <a:endParaRPr lang="en-US" sz="1000" dirty="0" smtClean="0"/>
          </a:p>
          <a:p>
            <a:pPr>
              <a:buNone/>
            </a:pPr>
            <a:r>
              <a:rPr lang="en-US" sz="2400" dirty="0" smtClean="0"/>
              <a:t>		</a:t>
            </a:r>
          </a:p>
          <a:p>
            <a:pPr>
              <a:buNone/>
            </a:pPr>
            <a:r>
              <a:rPr lang="en-US" sz="2400" dirty="0" smtClean="0"/>
              <a:t>			      </a:t>
            </a:r>
            <a:r>
              <a:rPr lang="en-US" sz="2400" u="sng" dirty="0" smtClean="0"/>
              <a:t>Prior to 2013 </a:t>
            </a:r>
            <a:r>
              <a:rPr lang="en-US" sz="2400" dirty="0" smtClean="0"/>
              <a:t>		</a:t>
            </a:r>
            <a:r>
              <a:rPr lang="en-US" sz="2400" u="sng" dirty="0" smtClean="0"/>
              <a:t>Beyond 2013</a:t>
            </a:r>
          </a:p>
          <a:p>
            <a:pPr>
              <a:buNone/>
            </a:pPr>
            <a:r>
              <a:rPr lang="en-US" sz="2400" dirty="0" smtClean="0"/>
              <a:t>Estate Tax		45%			        40%</a:t>
            </a:r>
          </a:p>
          <a:p>
            <a:pPr>
              <a:buNone/>
            </a:pPr>
            <a:r>
              <a:rPr lang="en-US" sz="2400" dirty="0" smtClean="0"/>
              <a:t>Income Tax		35%		                      39.6% + 3.8% </a:t>
            </a:r>
          </a:p>
          <a:p>
            <a:pPr algn="ctr">
              <a:buNone/>
            </a:pPr>
            <a:endParaRPr lang="en-US" sz="1500" dirty="0" smtClean="0"/>
          </a:p>
          <a:p>
            <a:pPr algn="ctr">
              <a:buNone/>
            </a:pPr>
            <a:r>
              <a:rPr lang="en-US" sz="2400" i="1" dirty="0" smtClean="0">
                <a:solidFill>
                  <a:srgbClr val="FF0000"/>
                </a:solidFill>
              </a:rPr>
              <a:t>Result:  More Difficult Now</a:t>
            </a:r>
            <a:endParaRPr lang="en-US" sz="2000" i="1" dirty="0" smtClean="0">
              <a:solidFill>
                <a:srgbClr val="FF0000"/>
              </a:solidFill>
            </a:endParaRP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Questions</a:t>
            </a:r>
            <a:endParaRPr lang="en-US" dirty="0"/>
          </a:p>
        </p:txBody>
      </p:sp>
      <p:sp>
        <p:nvSpPr>
          <p:cNvPr id="12299" name="Rectangle 11"/>
          <p:cNvSpPr>
            <a:spLocks noGrp="1" noChangeArrowheads="1"/>
          </p:cNvSpPr>
          <p:nvPr>
            <p:ph type="body" idx="1"/>
          </p:nvPr>
        </p:nvSpPr>
        <p:spPr>
          <a:xfrm>
            <a:off x="533400" y="1371600"/>
            <a:ext cx="8458200" cy="4525963"/>
          </a:xfrm>
          <a:noFill/>
          <a:ln/>
        </p:spPr>
        <p:txBody>
          <a:bodyPr>
            <a:noAutofit/>
          </a:bodyPr>
          <a:lstStyle/>
          <a:p>
            <a:r>
              <a:rPr lang="en-US" sz="2400" dirty="0" smtClean="0"/>
              <a:t>Is marital/charitable deduction reduced?</a:t>
            </a:r>
          </a:p>
          <a:p>
            <a:r>
              <a:rPr lang="en-US" sz="2400" dirty="0" smtClean="0"/>
              <a:t>Will it cause a taxable estate? </a:t>
            </a:r>
          </a:p>
          <a:p>
            <a:r>
              <a:rPr lang="en-US" sz="2400" dirty="0" smtClean="0"/>
              <a:t>Is Net Investment Income Tax applicable?</a:t>
            </a:r>
          </a:p>
          <a:p>
            <a:r>
              <a:rPr lang="en-US" sz="2400" dirty="0" smtClean="0"/>
              <a:t>Are administration expenses subject to 2%?</a:t>
            </a:r>
          </a:p>
          <a:p>
            <a:r>
              <a:rPr lang="en-US" sz="2400" dirty="0" smtClean="0"/>
              <a:t>Sufficient income to benefit from deduction?</a:t>
            </a:r>
          </a:p>
          <a:p>
            <a:r>
              <a:rPr lang="en-US" sz="2400" dirty="0" smtClean="0"/>
              <a:t>Is there a state income tax?</a:t>
            </a:r>
          </a:p>
          <a:p>
            <a:r>
              <a:rPr lang="en-US" sz="2400" dirty="0" smtClean="0"/>
              <a:t>Is there a state death tax ?</a:t>
            </a:r>
          </a:p>
          <a:p>
            <a:r>
              <a:rPr lang="en-US" sz="2400" dirty="0" smtClean="0"/>
              <a:t>Amount of exempt income?</a:t>
            </a:r>
          </a:p>
          <a:p>
            <a:r>
              <a:rPr lang="en-US" sz="2400" dirty="0" smtClean="0"/>
              <a:t>See comparison chart</a:t>
            </a:r>
          </a:p>
          <a:p>
            <a:pPr algn="ctr">
              <a:buNone/>
            </a:pPr>
            <a:endParaRPr lang="en-US" sz="2000" i="1" dirty="0" smtClean="0">
              <a:solidFill>
                <a:srgbClr val="FF0000"/>
              </a:solidFill>
            </a:endParaRP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Comparison Chart</a:t>
            </a:r>
            <a:endParaRPr lang="en-US" dirty="0"/>
          </a:p>
        </p:txBody>
      </p:sp>
      <p:sp>
        <p:nvSpPr>
          <p:cNvPr id="12299" name="Rectangle 11"/>
          <p:cNvSpPr>
            <a:spLocks noGrp="1" noChangeArrowheads="1"/>
          </p:cNvSpPr>
          <p:nvPr>
            <p:ph type="body" idx="1"/>
          </p:nvPr>
        </p:nvSpPr>
        <p:spPr>
          <a:xfrm>
            <a:off x="533400" y="1371600"/>
            <a:ext cx="8458200" cy="4525963"/>
          </a:xfrm>
          <a:noFill/>
          <a:ln/>
        </p:spPr>
        <p:txBody>
          <a:bodyPr>
            <a:noAutofit/>
          </a:bodyPr>
          <a:lstStyle/>
          <a:p>
            <a:pPr algn="ctr">
              <a:buNone/>
            </a:pPr>
            <a:endParaRPr lang="en-US" sz="2000" i="1" dirty="0" smtClean="0">
              <a:solidFill>
                <a:srgbClr val="FF0000"/>
              </a:solidFill>
            </a:endParaRP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23</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1295400"/>
            <a:ext cx="5410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Distributions in Kind</a:t>
            </a:r>
            <a:endParaRPr lang="en-US" dirty="0"/>
          </a:p>
        </p:txBody>
      </p:sp>
      <p:sp>
        <p:nvSpPr>
          <p:cNvPr id="12299" name="Rectangle 11"/>
          <p:cNvSpPr>
            <a:spLocks noGrp="1" noChangeArrowheads="1"/>
          </p:cNvSpPr>
          <p:nvPr>
            <p:ph type="body" idx="1"/>
          </p:nvPr>
        </p:nvSpPr>
        <p:spPr>
          <a:xfrm>
            <a:off x="533400" y="1371600"/>
            <a:ext cx="8458200" cy="4525963"/>
          </a:xfrm>
          <a:noFill/>
          <a:ln/>
        </p:spPr>
        <p:txBody>
          <a:bodyPr>
            <a:noAutofit/>
          </a:bodyPr>
          <a:lstStyle/>
          <a:p>
            <a:r>
              <a:rPr lang="en-US" sz="2200" dirty="0" smtClean="0"/>
              <a:t>General rule –  no gain or loss recognition – carryover basis to beneficiary</a:t>
            </a:r>
          </a:p>
          <a:p>
            <a:r>
              <a:rPr lang="en-US" sz="2200" dirty="0" smtClean="0"/>
              <a:t>Special Election [643 ( e) election] to treat distributed property as sold at FMV on date of distribution and recognize gain at estate level.  </a:t>
            </a:r>
          </a:p>
          <a:p>
            <a:pPr lvl="1"/>
            <a:r>
              <a:rPr lang="en-US" sz="2000" dirty="0" smtClean="0"/>
              <a:t>Will apply to all assets distributed during that year</a:t>
            </a:r>
          </a:p>
          <a:p>
            <a:pPr lvl="1"/>
            <a:r>
              <a:rPr lang="en-US" sz="2000" dirty="0" smtClean="0"/>
              <a:t>Loss recognition not allowed since transaction is treated as a sale to a related party and not recognized.</a:t>
            </a:r>
          </a:p>
          <a:p>
            <a:pPr lvl="2"/>
            <a:r>
              <a:rPr lang="en-US" sz="1800" dirty="0" smtClean="0"/>
              <a:t>Exception – loss on funding a pecuniary bequest can be recognized.  </a:t>
            </a:r>
          </a:p>
          <a:p>
            <a:pPr lvl="1"/>
            <a:r>
              <a:rPr lang="en-US" sz="2000" dirty="0" smtClean="0"/>
              <a:t>Used when estate has large capital losses or other losses which will not be used.</a:t>
            </a:r>
          </a:p>
          <a:p>
            <a:pPr lvl="1"/>
            <a:r>
              <a:rPr lang="en-US" sz="2000" dirty="0" smtClean="0"/>
              <a:t>Shouldn’t be used if beneficiary in lower tax bracket, asset will be held by beneficiary for a long period, or will be held by beneficiary until death.</a:t>
            </a:r>
          </a:p>
          <a:p>
            <a:pPr algn="ctr">
              <a:buNone/>
            </a:pPr>
            <a:endParaRPr lang="en-US" sz="2400" i="1" dirty="0" smtClean="0">
              <a:solidFill>
                <a:srgbClr val="FF0000"/>
              </a:solidFill>
            </a:endParaRP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Thank You</a:t>
            </a:r>
            <a:endParaRPr lang="en-US" dirty="0"/>
          </a:p>
        </p:txBody>
      </p:sp>
      <p:sp>
        <p:nvSpPr>
          <p:cNvPr id="12299" name="Rectangle 11"/>
          <p:cNvSpPr>
            <a:spLocks noGrp="1" noChangeArrowheads="1"/>
          </p:cNvSpPr>
          <p:nvPr>
            <p:ph type="body" idx="1"/>
          </p:nvPr>
        </p:nvSpPr>
        <p:spPr>
          <a:xfrm>
            <a:off x="533400" y="1371600"/>
            <a:ext cx="8229600" cy="4525963"/>
          </a:xfrm>
          <a:noFill/>
          <a:ln/>
        </p:spPr>
        <p:txBody>
          <a:bodyPr>
            <a:noAutofit/>
          </a:bodyPr>
          <a:lstStyle/>
          <a:p>
            <a:pPr>
              <a:buNone/>
            </a:pPr>
            <a:endParaRPr lang="en-US" sz="2200" dirty="0" smtClean="0"/>
          </a:p>
          <a:p>
            <a:pPr>
              <a:buNone/>
            </a:pPr>
            <a:endParaRPr lang="en-US" sz="2200" dirty="0" smtClean="0"/>
          </a:p>
          <a:p>
            <a:pPr>
              <a:buNone/>
            </a:pPr>
            <a:endParaRPr lang="en-US" sz="2200" dirty="0" smtClean="0"/>
          </a:p>
          <a:p>
            <a:pPr>
              <a:buNone/>
            </a:pPr>
            <a:endParaRPr lang="en-US" sz="2200" dirty="0" smtClean="0"/>
          </a:p>
          <a:p>
            <a:pPr algn="ctr">
              <a:buNone/>
            </a:pPr>
            <a:r>
              <a:rPr lang="en-US" sz="3600" dirty="0" smtClean="0"/>
              <a:t>Questions?</a:t>
            </a:r>
          </a:p>
          <a:p>
            <a:pPr algn="ctr">
              <a:buNone/>
            </a:pPr>
            <a:endParaRPr lang="en-US" sz="2400" i="1" dirty="0" smtClean="0">
              <a:solidFill>
                <a:srgbClr val="FF0000"/>
              </a:solidFill>
            </a:endParaRPr>
          </a:p>
          <a:p>
            <a:pPr>
              <a:buNone/>
            </a:pPr>
            <a:endParaRPr lang="en-US" sz="2400" dirty="0" smtClean="0"/>
          </a:p>
          <a:p>
            <a:pPr lvl="1"/>
            <a:endParaRPr lang="en-US" sz="2200" dirty="0" smtClean="0"/>
          </a:p>
          <a:p>
            <a:pPr marL="914400" lvl="1" indent="-514350">
              <a:spcBef>
                <a:spcPts val="0"/>
              </a:spcBef>
              <a:buNone/>
            </a:pPr>
            <a:endParaRPr lang="en-US" sz="22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rmAutofit/>
          </a:bodyPr>
          <a:lstStyle/>
          <a:p>
            <a:r>
              <a:rPr lang="en-US" dirty="0" smtClean="0"/>
              <a:t>General Rules</a:t>
            </a:r>
            <a:endParaRPr lang="en-US" dirty="0"/>
          </a:p>
        </p:txBody>
      </p:sp>
      <p:sp>
        <p:nvSpPr>
          <p:cNvPr id="12299" name="Rectangle 11"/>
          <p:cNvSpPr>
            <a:spLocks noGrp="1" noChangeArrowheads="1"/>
          </p:cNvSpPr>
          <p:nvPr>
            <p:ph type="body" idx="1"/>
          </p:nvPr>
        </p:nvSpPr>
        <p:spPr>
          <a:xfrm>
            <a:off x="533400" y="1371600"/>
            <a:ext cx="8382000" cy="4525963"/>
          </a:xfrm>
          <a:noFill/>
          <a:ln/>
        </p:spPr>
        <p:txBody>
          <a:bodyPr>
            <a:noAutofit/>
          </a:bodyPr>
          <a:lstStyle/>
          <a:p>
            <a:r>
              <a:rPr lang="en-US" sz="2200" dirty="0" smtClean="0"/>
              <a:t>Filing a Return</a:t>
            </a:r>
          </a:p>
          <a:p>
            <a:pPr lvl="1"/>
            <a:r>
              <a:rPr lang="en-US" sz="2000" dirty="0" smtClean="0"/>
              <a:t>Required if Gross Income &gt; $600</a:t>
            </a:r>
          </a:p>
          <a:p>
            <a:pPr lvl="1">
              <a:buNone/>
            </a:pPr>
            <a:endParaRPr lang="en-US" sz="1600" dirty="0" smtClean="0"/>
          </a:p>
          <a:p>
            <a:r>
              <a:rPr lang="en-US" sz="2200" dirty="0" smtClean="0"/>
              <a:t>Basics of Form 1041 Taxation</a:t>
            </a:r>
          </a:p>
          <a:p>
            <a:pPr>
              <a:buNone/>
            </a:pPr>
            <a:r>
              <a:rPr lang="en-US" sz="2200" dirty="0" smtClean="0"/>
              <a:t>		</a:t>
            </a:r>
            <a:r>
              <a:rPr lang="en-US" sz="2000" dirty="0" smtClean="0"/>
              <a:t>Gross Income                                      $   </a:t>
            </a:r>
            <a:r>
              <a:rPr lang="en-US" sz="2000" dirty="0" err="1" smtClean="0"/>
              <a:t>xx,xxxx</a:t>
            </a:r>
            <a:endParaRPr lang="en-US" sz="2000" dirty="0" smtClean="0"/>
          </a:p>
          <a:p>
            <a:pPr>
              <a:buNone/>
            </a:pPr>
            <a:r>
              <a:rPr lang="en-US" sz="2000" dirty="0" smtClean="0"/>
              <a:t>		Less: Deductions                                    ( </a:t>
            </a:r>
            <a:r>
              <a:rPr lang="en-US" sz="2000" dirty="0" err="1" smtClean="0"/>
              <a:t>xx,xxx</a:t>
            </a:r>
            <a:r>
              <a:rPr lang="en-US" sz="2000" dirty="0" smtClean="0"/>
              <a:t>)</a:t>
            </a:r>
          </a:p>
          <a:p>
            <a:pPr>
              <a:buNone/>
            </a:pPr>
            <a:r>
              <a:rPr lang="en-US" sz="2000" dirty="0" smtClean="0"/>
              <a:t>		Less: Distribution Deduction               ( </a:t>
            </a:r>
            <a:r>
              <a:rPr lang="en-US" sz="2000" dirty="0" err="1" smtClean="0"/>
              <a:t>xx,xxx</a:t>
            </a:r>
            <a:r>
              <a:rPr lang="en-US" sz="2000" dirty="0" smtClean="0"/>
              <a:t>)</a:t>
            </a:r>
          </a:p>
          <a:p>
            <a:pPr>
              <a:buNone/>
            </a:pPr>
            <a:r>
              <a:rPr lang="en-US" sz="2000" dirty="0"/>
              <a:t>	</a:t>
            </a:r>
            <a:r>
              <a:rPr lang="en-US" sz="2000" dirty="0" smtClean="0"/>
              <a:t>	Less: Estate Tax Deduction                   ( </a:t>
            </a:r>
            <a:r>
              <a:rPr lang="en-US" sz="2000" dirty="0" err="1" smtClean="0"/>
              <a:t>xx,xxx</a:t>
            </a:r>
            <a:r>
              <a:rPr lang="en-US" sz="2000" dirty="0" smtClean="0"/>
              <a:t>)</a:t>
            </a:r>
          </a:p>
          <a:p>
            <a:pPr>
              <a:buNone/>
            </a:pPr>
            <a:r>
              <a:rPr lang="en-US" sz="2000" dirty="0" smtClean="0"/>
              <a:t>		Less: Exemption                                     </a:t>
            </a:r>
            <a:r>
              <a:rPr lang="en-US" sz="2000" u="sng" dirty="0" smtClean="0"/>
              <a:t>(     xxx)</a:t>
            </a:r>
            <a:endParaRPr lang="en-US" sz="2000" dirty="0" smtClean="0"/>
          </a:p>
          <a:p>
            <a:pPr>
              <a:buNone/>
            </a:pPr>
            <a:r>
              <a:rPr lang="en-US" sz="2000" dirty="0" smtClean="0"/>
              <a:t> 		Equals Taxable Income                         $ </a:t>
            </a:r>
            <a:r>
              <a:rPr lang="en-US" sz="2000" dirty="0" err="1" smtClean="0"/>
              <a:t>xx,xxx</a:t>
            </a:r>
            <a:endParaRPr lang="en-US" sz="2000" dirty="0" smtClean="0"/>
          </a:p>
          <a:p>
            <a:pPr>
              <a:buNone/>
            </a:pPr>
            <a:r>
              <a:rPr lang="en-US" sz="2000" dirty="0" smtClean="0"/>
              <a:t>		TAX                                                                XXX</a:t>
            </a: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rmAutofit/>
          </a:bodyPr>
          <a:lstStyle/>
          <a:p>
            <a:r>
              <a:rPr lang="en-US" dirty="0" smtClean="0"/>
              <a:t>Form 1041, Page 1</a:t>
            </a:r>
            <a:endParaRPr lang="en-US" dirty="0"/>
          </a:p>
        </p:txBody>
      </p:sp>
      <p:sp>
        <p:nvSpPr>
          <p:cNvPr id="8" name="Slide Number Placeholder 7"/>
          <p:cNvSpPr>
            <a:spLocks noGrp="1"/>
          </p:cNvSpPr>
          <p:nvPr>
            <p:ph type="sldNum" sz="quarter" idx="12"/>
          </p:nvPr>
        </p:nvSpPr>
        <p:spPr/>
        <p:txBody>
          <a:bodyPr/>
          <a:lstStyle/>
          <a:p>
            <a:fld id="{F8C044A7-7D1C-4AEE-854C-FDF821BDD484}" type="slidenum">
              <a:rPr lang="en-US" smtClean="0"/>
              <a:pPr/>
              <a:t>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09800" y="1295400"/>
            <a:ext cx="3962400" cy="533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rmAutofit/>
          </a:bodyPr>
          <a:lstStyle/>
          <a:p>
            <a:r>
              <a:rPr lang="en-US" dirty="0" smtClean="0"/>
              <a:t>General Rules</a:t>
            </a:r>
            <a:endParaRPr lang="en-US" dirty="0"/>
          </a:p>
        </p:txBody>
      </p:sp>
      <p:sp>
        <p:nvSpPr>
          <p:cNvPr id="12299" name="Rectangle 11"/>
          <p:cNvSpPr>
            <a:spLocks noGrp="1" noChangeArrowheads="1"/>
          </p:cNvSpPr>
          <p:nvPr>
            <p:ph type="body" idx="1"/>
          </p:nvPr>
        </p:nvSpPr>
        <p:spPr>
          <a:xfrm>
            <a:off x="533400" y="1371600"/>
            <a:ext cx="8382000" cy="4525963"/>
          </a:xfrm>
          <a:noFill/>
          <a:ln/>
        </p:spPr>
        <p:txBody>
          <a:bodyPr>
            <a:noAutofit/>
          </a:bodyPr>
          <a:lstStyle/>
          <a:p>
            <a:endParaRPr lang="en-US" sz="2200" dirty="0" smtClean="0"/>
          </a:p>
          <a:p>
            <a:r>
              <a:rPr lang="en-US" sz="2200" dirty="0" smtClean="0"/>
              <a:t>Distribution Deduction</a:t>
            </a:r>
          </a:p>
          <a:p>
            <a:pPr lvl="1"/>
            <a:r>
              <a:rPr lang="en-US" sz="2000" dirty="0" smtClean="0"/>
              <a:t>Function of Distributable Net Income</a:t>
            </a:r>
          </a:p>
          <a:p>
            <a:pPr lvl="1"/>
            <a:r>
              <a:rPr lang="en-US" sz="2000" dirty="0" smtClean="0"/>
              <a:t>Equals Taxable Income Reported by Beneficiaries via K-1</a:t>
            </a:r>
          </a:p>
          <a:p>
            <a:pPr lvl="1"/>
            <a:r>
              <a:rPr lang="en-US" sz="2000" dirty="0" smtClean="0"/>
              <a:t>Triggered by distribution from Estate</a:t>
            </a:r>
          </a:p>
          <a:p>
            <a:pPr lvl="1"/>
            <a:endParaRPr lang="en-US" sz="1600" dirty="0" smtClean="0"/>
          </a:p>
          <a:p>
            <a:pPr lvl="1">
              <a:buNone/>
            </a:pPr>
            <a:endParaRPr lang="en-US" sz="1600" dirty="0" smtClean="0"/>
          </a:p>
          <a:p>
            <a:r>
              <a:rPr lang="en-US" sz="2200" dirty="0" smtClean="0"/>
              <a:t>Distributable Net Income</a:t>
            </a:r>
          </a:p>
          <a:p>
            <a:pPr lvl="1"/>
            <a:r>
              <a:rPr lang="en-US" sz="2000" dirty="0" smtClean="0"/>
              <a:t>Term of Art</a:t>
            </a:r>
          </a:p>
          <a:p>
            <a:pPr lvl="1"/>
            <a:r>
              <a:rPr lang="en-US" sz="2000" dirty="0" smtClean="0"/>
              <a:t>Yardstick  - limits the distribution deduction and the amount and character of income attributable to residuary beneficiaries</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sz="3200" dirty="0" smtClean="0"/>
              <a:t>Estate and Trust Income Tax Rates (2014)</a:t>
            </a:r>
            <a:endParaRPr lang="en-US" sz="3200" dirty="0"/>
          </a:p>
        </p:txBody>
      </p:sp>
      <p:sp>
        <p:nvSpPr>
          <p:cNvPr id="12299" name="Rectangle 11"/>
          <p:cNvSpPr>
            <a:spLocks noGrp="1" noChangeArrowheads="1"/>
          </p:cNvSpPr>
          <p:nvPr>
            <p:ph type="body" idx="1"/>
          </p:nvPr>
        </p:nvSpPr>
        <p:spPr>
          <a:xfrm>
            <a:off x="533400" y="1371600"/>
            <a:ext cx="8382000" cy="4525963"/>
          </a:xfrm>
          <a:noFill/>
          <a:ln/>
        </p:spPr>
        <p:txBody>
          <a:bodyPr>
            <a:noAutofit/>
          </a:bodyPr>
          <a:lstStyle/>
          <a:p>
            <a:endParaRPr lang="en-US" sz="2200" dirty="0" smtClean="0"/>
          </a:p>
          <a:p>
            <a:pPr>
              <a:buNone/>
            </a:pPr>
            <a:r>
              <a:rPr lang="en-US" sz="2200" b="1" u="sng" dirty="0" smtClean="0"/>
              <a:t>Taxable Income</a:t>
            </a:r>
            <a:r>
              <a:rPr lang="en-US" sz="2200" dirty="0" smtClean="0"/>
              <a:t>	          </a:t>
            </a:r>
            <a:r>
              <a:rPr lang="en-US" sz="2200" b="1" u="sng" dirty="0" err="1" smtClean="0"/>
              <a:t>Income</a:t>
            </a:r>
            <a:r>
              <a:rPr lang="en-US" sz="2200" b="1" u="sng" dirty="0" smtClean="0"/>
              <a:t> Tax Rate</a:t>
            </a:r>
            <a:r>
              <a:rPr lang="en-US" sz="2200" dirty="0" smtClean="0"/>
              <a:t>	         </a:t>
            </a:r>
            <a:r>
              <a:rPr lang="en-US" sz="2200" b="1" u="sng" dirty="0" smtClean="0"/>
              <a:t>L/T Capital Gain Rate</a:t>
            </a:r>
            <a:endParaRPr lang="en-US" sz="2200" u="sng" dirty="0" smtClean="0"/>
          </a:p>
          <a:p>
            <a:pPr>
              <a:buNone/>
            </a:pPr>
            <a:r>
              <a:rPr lang="en-US" sz="2200" dirty="0" smtClean="0"/>
              <a:t>Under $2,500		15%			     0</a:t>
            </a:r>
          </a:p>
          <a:p>
            <a:pPr>
              <a:buNone/>
            </a:pPr>
            <a:r>
              <a:rPr lang="en-US" sz="2200" dirty="0" smtClean="0"/>
              <a:t>2,500 - 5,800		25%			     15%</a:t>
            </a:r>
          </a:p>
          <a:p>
            <a:pPr>
              <a:buNone/>
            </a:pPr>
            <a:r>
              <a:rPr lang="en-US" sz="2200" dirty="0" smtClean="0"/>
              <a:t>5,800 – 8,900		28%			     15%</a:t>
            </a:r>
          </a:p>
          <a:p>
            <a:pPr>
              <a:buNone/>
            </a:pPr>
            <a:r>
              <a:rPr lang="en-US" sz="2200" dirty="0" smtClean="0"/>
              <a:t>8900 – 12,150		33%			     15%</a:t>
            </a:r>
          </a:p>
          <a:p>
            <a:pPr>
              <a:buNone/>
            </a:pPr>
            <a:r>
              <a:rPr lang="en-US" sz="2200" dirty="0" smtClean="0"/>
              <a:t>Over 12,150		39.6% (+3.8% Surtax)	     20% (+ 3.8% Surtax)</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sz="3600" dirty="0" smtClean="0"/>
              <a:t>Imposition of 3.8% NII Tax for Estates</a:t>
            </a:r>
            <a:endParaRPr lang="en-US" sz="3600"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200" dirty="0" smtClean="0"/>
              <a:t>Lower of</a:t>
            </a:r>
            <a:r>
              <a:rPr lang="en-US" sz="2400" dirty="0" smtClean="0"/>
              <a:t>:</a:t>
            </a:r>
          </a:p>
          <a:p>
            <a:pPr lvl="1"/>
            <a:r>
              <a:rPr lang="en-US" sz="1800" dirty="0" smtClean="0"/>
              <a:t>Undistributed net investment income (NII), or</a:t>
            </a:r>
          </a:p>
          <a:p>
            <a:pPr lvl="1"/>
            <a:r>
              <a:rPr lang="en-US" sz="1800" dirty="0" smtClean="0"/>
              <a:t>AGI in excess of $ 12,150</a:t>
            </a:r>
          </a:p>
          <a:p>
            <a:pPr lvl="0">
              <a:buNone/>
            </a:pPr>
            <a:endParaRPr lang="en-US" sz="1000" dirty="0" smtClean="0"/>
          </a:p>
          <a:p>
            <a:pPr>
              <a:buNone/>
            </a:pPr>
            <a:r>
              <a:rPr lang="en-US" sz="2200" dirty="0" smtClean="0"/>
              <a:t>NII (net investment income) includes:</a:t>
            </a:r>
          </a:p>
          <a:p>
            <a:pPr lvl="1"/>
            <a:r>
              <a:rPr lang="en-US" sz="2000" dirty="0" smtClean="0"/>
              <a:t> </a:t>
            </a:r>
            <a:r>
              <a:rPr lang="en-US" sz="1800" dirty="0" smtClean="0"/>
              <a:t>capital gains, interest, dividends, passive income </a:t>
            </a:r>
          </a:p>
          <a:p>
            <a:pPr lvl="1">
              <a:buNone/>
            </a:pPr>
            <a:endParaRPr lang="en-US" sz="1000" dirty="0" smtClean="0"/>
          </a:p>
          <a:p>
            <a:pPr>
              <a:buNone/>
            </a:pPr>
            <a:r>
              <a:rPr lang="en-US" sz="2200" dirty="0" smtClean="0"/>
              <a:t>NII excludes:</a:t>
            </a:r>
          </a:p>
          <a:p>
            <a:pPr lvl="1"/>
            <a:r>
              <a:rPr lang="en-US" sz="1800" dirty="0" smtClean="0"/>
              <a:t>Qualified retirement income (IRA, 401K, etc.)</a:t>
            </a:r>
          </a:p>
          <a:p>
            <a:pPr lvl="1"/>
            <a:r>
              <a:rPr lang="en-US" sz="1800" dirty="0" smtClean="0"/>
              <a:t>Active business income</a:t>
            </a:r>
          </a:p>
          <a:p>
            <a:pPr lvl="1">
              <a:buNone/>
            </a:pPr>
            <a:endParaRPr lang="en-US" sz="1000" dirty="0" smtClean="0"/>
          </a:p>
          <a:p>
            <a:pPr>
              <a:buNone/>
            </a:pPr>
            <a:r>
              <a:rPr lang="en-US" sz="2200" dirty="0" smtClean="0"/>
              <a:t>Compare to 3.8% for Individuals</a:t>
            </a:r>
          </a:p>
          <a:p>
            <a:pPr lvl="1"/>
            <a:r>
              <a:rPr lang="en-US" sz="1800" dirty="0" smtClean="0"/>
              <a:t>Single Taxpayer – AGI exceeds $ 200,000</a:t>
            </a:r>
          </a:p>
          <a:p>
            <a:pPr lvl="1"/>
            <a:r>
              <a:rPr lang="en-US" sz="1800" dirty="0" smtClean="0"/>
              <a:t>Married Filing Joint Return – AGI exceeds $250,000</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sz="3400" dirty="0" smtClean="0"/>
              <a:t>General Rules of Estate Income Taxation</a:t>
            </a:r>
            <a:endParaRPr lang="en-US" sz="3400"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Income</a:t>
            </a:r>
          </a:p>
          <a:p>
            <a:pPr lvl="1"/>
            <a:r>
              <a:rPr lang="en-US" sz="2200" dirty="0" smtClean="0"/>
              <a:t>Rules same as individual for reporting interest, dividends, tax exempt income, capital gains,   rents, partnership K-1</a:t>
            </a:r>
          </a:p>
          <a:p>
            <a:pPr lvl="1">
              <a:buNone/>
            </a:pPr>
            <a:endParaRPr lang="en-US" sz="2000" dirty="0" smtClean="0"/>
          </a:p>
          <a:p>
            <a:pPr>
              <a:buNone/>
            </a:pPr>
            <a:r>
              <a:rPr lang="en-US" sz="2400" u="sng" dirty="0" smtClean="0"/>
              <a:t>Deductions</a:t>
            </a:r>
          </a:p>
          <a:p>
            <a:pPr lvl="1"/>
            <a:r>
              <a:rPr lang="en-US" sz="2200" dirty="0" smtClean="0"/>
              <a:t>Estates entitled to many of same deduction as individuals</a:t>
            </a:r>
          </a:p>
          <a:p>
            <a:pPr lvl="1"/>
            <a:r>
              <a:rPr lang="en-US" sz="2200" dirty="0" smtClean="0"/>
              <a:t>Allocation to tax exempt income</a:t>
            </a:r>
          </a:p>
          <a:p>
            <a:pPr lvl="2"/>
            <a:r>
              <a:rPr lang="en-US" sz="1800" dirty="0" smtClean="0"/>
              <a:t>Direct vs. indirect methodology </a:t>
            </a:r>
          </a:p>
          <a:p>
            <a:pPr lvl="1"/>
            <a:r>
              <a:rPr lang="en-US" sz="2200" dirty="0" smtClean="0"/>
              <a:t>Exemption – $ 600</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313613" cy="1143000"/>
          </a:xfrm>
        </p:spPr>
        <p:txBody>
          <a:bodyPr>
            <a:noAutofit/>
          </a:bodyPr>
          <a:lstStyle/>
          <a:p>
            <a:r>
              <a:rPr lang="en-US" dirty="0" smtClean="0"/>
              <a:t>Types of Deductions</a:t>
            </a:r>
            <a:endParaRPr lang="en-US" dirty="0"/>
          </a:p>
        </p:txBody>
      </p:sp>
      <p:sp>
        <p:nvSpPr>
          <p:cNvPr id="12299" name="Rectangle 11"/>
          <p:cNvSpPr>
            <a:spLocks noGrp="1" noChangeArrowheads="1"/>
          </p:cNvSpPr>
          <p:nvPr>
            <p:ph type="body" idx="1"/>
          </p:nvPr>
        </p:nvSpPr>
        <p:spPr>
          <a:xfrm>
            <a:off x="609600" y="1295400"/>
            <a:ext cx="8382000" cy="4525963"/>
          </a:xfrm>
          <a:noFill/>
          <a:ln/>
        </p:spPr>
        <p:txBody>
          <a:bodyPr>
            <a:noAutofit/>
          </a:bodyPr>
          <a:lstStyle/>
          <a:p>
            <a:pPr>
              <a:buNone/>
            </a:pPr>
            <a:r>
              <a:rPr lang="en-US" sz="2400" u="sng" dirty="0" smtClean="0"/>
              <a:t>Interest</a:t>
            </a:r>
          </a:p>
          <a:p>
            <a:pPr lvl="1"/>
            <a:r>
              <a:rPr lang="en-US" sz="2200" dirty="0" smtClean="0"/>
              <a:t>Same as individual</a:t>
            </a:r>
          </a:p>
          <a:p>
            <a:pPr lvl="2"/>
            <a:r>
              <a:rPr lang="en-US" sz="2000" dirty="0" smtClean="0"/>
              <a:t>Personal interest </a:t>
            </a:r>
            <a:r>
              <a:rPr lang="en-US" sz="2000" u="sng" dirty="0" smtClean="0"/>
              <a:t>not</a:t>
            </a:r>
            <a:r>
              <a:rPr lang="en-US" sz="2000" dirty="0" smtClean="0"/>
              <a:t> deductible</a:t>
            </a:r>
          </a:p>
          <a:p>
            <a:pPr lvl="2"/>
            <a:r>
              <a:rPr lang="en-US" sz="2000" dirty="0" smtClean="0"/>
              <a:t>Qualified Residence interest is deductible</a:t>
            </a:r>
          </a:p>
          <a:p>
            <a:pPr lvl="2"/>
            <a:r>
              <a:rPr lang="en-US" sz="2000" dirty="0" smtClean="0"/>
              <a:t>Interest arising from tax deficiencies </a:t>
            </a:r>
            <a:r>
              <a:rPr lang="en-US" sz="2000" u="sng" dirty="0" smtClean="0"/>
              <a:t>not</a:t>
            </a:r>
            <a:r>
              <a:rPr lang="en-US" sz="2000" dirty="0" smtClean="0"/>
              <a:t> deductible</a:t>
            </a:r>
          </a:p>
          <a:p>
            <a:pPr lvl="2"/>
            <a:r>
              <a:rPr lang="en-US" sz="2000" dirty="0" smtClean="0"/>
              <a:t>Investment Interest Expense is deductible </a:t>
            </a:r>
          </a:p>
          <a:p>
            <a:pPr lvl="2">
              <a:buNone/>
            </a:pPr>
            <a:endParaRPr lang="en-US" sz="1600" dirty="0" smtClean="0"/>
          </a:p>
          <a:p>
            <a:pPr>
              <a:buNone/>
            </a:pPr>
            <a:r>
              <a:rPr lang="en-US" sz="2400" u="sng" dirty="0" smtClean="0"/>
              <a:t>Taxes</a:t>
            </a:r>
          </a:p>
          <a:p>
            <a:pPr lvl="1"/>
            <a:r>
              <a:rPr lang="en-US" sz="2200" dirty="0" smtClean="0"/>
              <a:t>State income taxes – with respect to income earned by estate</a:t>
            </a:r>
          </a:p>
          <a:p>
            <a:pPr lvl="1"/>
            <a:r>
              <a:rPr lang="en-US" sz="2200" dirty="0" smtClean="0"/>
              <a:t>State Estate, Gift, or Inheritance Tax – </a:t>
            </a:r>
            <a:r>
              <a:rPr lang="en-US" sz="2200" u="sng" dirty="0" smtClean="0"/>
              <a:t>not </a:t>
            </a:r>
            <a:r>
              <a:rPr lang="en-US" sz="2200" dirty="0" smtClean="0"/>
              <a:t>deductible</a:t>
            </a:r>
          </a:p>
          <a:p>
            <a:pPr>
              <a:buNone/>
            </a:pPr>
            <a:r>
              <a:rPr lang="en-US" sz="2400" dirty="0" smtClean="0"/>
              <a:t> </a:t>
            </a:r>
          </a:p>
          <a:p>
            <a:endParaRPr lang="en-US" sz="2000" dirty="0" smtClean="0"/>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a:p>
            <a:pPr marL="914400" lvl="1" indent="-514350">
              <a:spcBef>
                <a:spcPts val="0"/>
              </a:spcBef>
              <a:buNone/>
            </a:pPr>
            <a:endParaRPr lang="en-US" sz="1600" dirty="0" smtClean="0">
              <a:solidFill>
                <a:schemeClr val="tx2">
                  <a:lumMod val="50000"/>
                </a:schemeClr>
              </a:solidFill>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F8C044A7-7D1C-4AEE-854C-FDF821BDD484}"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1381</Words>
  <Application>Microsoft Office PowerPoint</Application>
  <PresentationFormat>On-screen Show (4:3)</PresentationFormat>
  <Paragraphs>332</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  Fiduciary Income Tax Planning Tips  </vt:lpstr>
      <vt:lpstr>Topics We’ll Cover</vt:lpstr>
      <vt:lpstr>General Rules</vt:lpstr>
      <vt:lpstr>Form 1041, Page 1</vt:lpstr>
      <vt:lpstr>General Rules</vt:lpstr>
      <vt:lpstr>Estate and Trust Income Tax Rates (2014)</vt:lpstr>
      <vt:lpstr>Imposition of 3.8% NII Tax for Estates</vt:lpstr>
      <vt:lpstr>General Rules of Estate Income Taxation</vt:lpstr>
      <vt:lpstr>Types of Deductions</vt:lpstr>
      <vt:lpstr>Types of Deductions</vt:lpstr>
      <vt:lpstr>Types of Deductions</vt:lpstr>
      <vt:lpstr>Types of Deductions</vt:lpstr>
      <vt:lpstr>Special Deduction</vt:lpstr>
      <vt:lpstr>Form 1041, Page 2</vt:lpstr>
      <vt:lpstr>Planning Opportunities</vt:lpstr>
      <vt:lpstr>Planning Opportunities</vt:lpstr>
      <vt:lpstr>Planning Opportunities</vt:lpstr>
      <vt:lpstr>Planning Opportunities</vt:lpstr>
      <vt:lpstr>Planning Opportunities</vt:lpstr>
      <vt:lpstr>Planning Opportunities</vt:lpstr>
      <vt:lpstr>Planning Opportunities</vt:lpstr>
      <vt:lpstr>Questions</vt:lpstr>
      <vt:lpstr>Comparison Chart</vt:lpstr>
      <vt:lpstr>Distributions in Kind</vt:lpstr>
      <vt:lpstr>Thank You</vt:lpstr>
    </vt:vector>
  </TitlesOfParts>
  <Company>O'Connor Davies Munns &amp; Dobbins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Audit Risks and Maximizing Opportunities with Your Employee Benefits</dc:title>
  <dc:creator>Cindy Gratton</dc:creator>
  <cp:lastModifiedBy>PAM</cp:lastModifiedBy>
  <cp:revision>82</cp:revision>
  <dcterms:created xsi:type="dcterms:W3CDTF">2012-02-21T19:17:54Z</dcterms:created>
  <dcterms:modified xsi:type="dcterms:W3CDTF">2014-05-13T20:23:04Z</dcterms:modified>
</cp:coreProperties>
</file>